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8" r:id="rId1"/>
  </p:sldMasterIdLst>
  <p:notesMasterIdLst>
    <p:notesMasterId r:id="rId15"/>
  </p:notesMasterIdLst>
  <p:sldIdLst>
    <p:sldId id="256" r:id="rId2"/>
    <p:sldId id="257" r:id="rId3"/>
    <p:sldId id="281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82" r:id="rId12"/>
    <p:sldId id="283" r:id="rId13"/>
    <p:sldId id="280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1CEF63-139F-4BC5-A2CE-26BDAE57C0CA}">
  <a:tblStyle styleId="{561CEF63-139F-4BC5-A2CE-26BDAE57C0C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660"/>
  </p:normalViewPr>
  <p:slideViewPr>
    <p:cSldViewPr snapToGrid="0">
      <p:cViewPr>
        <p:scale>
          <a:sx n="80" d="100"/>
          <a:sy n="80" d="100"/>
        </p:scale>
        <p:origin x="1116" y="-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9901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7174cd33_0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7174cd33_0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blu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95550" y="2655750"/>
            <a:ext cx="6552900" cy="15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804798" y="1600200"/>
            <a:ext cx="36570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▸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2"/>
          </p:nvPr>
        </p:nvSpPr>
        <p:spPr>
          <a:xfrm>
            <a:off x="4682202" y="1600200"/>
            <a:ext cx="36570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▸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89284" y="1600200"/>
            <a:ext cx="26319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2"/>
          </p:nvPr>
        </p:nvSpPr>
        <p:spPr>
          <a:xfrm>
            <a:off x="3256050" y="1600200"/>
            <a:ext cx="26319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3"/>
          </p:nvPr>
        </p:nvSpPr>
        <p:spPr>
          <a:xfrm>
            <a:off x="6022816" y="1600200"/>
            <a:ext cx="26319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red">
  <p:cSld name="TITLE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295550" y="2655750"/>
            <a:ext cx="6552900" cy="15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yellow">
  <p:cSld name="TITLE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ctrTitle"/>
          </p:nvPr>
        </p:nvSpPr>
        <p:spPr>
          <a:xfrm>
            <a:off x="1295550" y="2655750"/>
            <a:ext cx="6552900" cy="15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blue">
  <p:cSld name="TITLE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ctrTitle"/>
          </p:nvPr>
        </p:nvSpPr>
        <p:spPr>
          <a:xfrm>
            <a:off x="1557300" y="2187325"/>
            <a:ext cx="6029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subTitle" idx="1"/>
          </p:nvPr>
        </p:nvSpPr>
        <p:spPr>
          <a:xfrm>
            <a:off x="1557300" y="3558146"/>
            <a:ext cx="6029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yellow">
  <p:cSld name="TITLE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ctrTitle"/>
          </p:nvPr>
        </p:nvSpPr>
        <p:spPr>
          <a:xfrm>
            <a:off x="1557300" y="2187325"/>
            <a:ext cx="6029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subTitle" idx="1"/>
          </p:nvPr>
        </p:nvSpPr>
        <p:spPr>
          <a:xfrm>
            <a:off x="1557300" y="3558146"/>
            <a:ext cx="6029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yellow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body" idx="1"/>
          </p:nvPr>
        </p:nvSpPr>
        <p:spPr>
          <a:xfrm>
            <a:off x="1104300" y="3034800"/>
            <a:ext cx="69354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 sz="2400"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9pPr>
          </a:lstStyle>
          <a:p>
            <a:endParaRPr/>
          </a:p>
        </p:txBody>
      </p:sp>
      <p:sp>
        <p:nvSpPr>
          <p:cNvPr id="31" name="Google Shape;31;p8"/>
          <p:cNvSpPr txBox="1"/>
          <p:nvPr/>
        </p:nvSpPr>
        <p:spPr>
          <a:xfrm>
            <a:off x="3593400" y="1711768"/>
            <a:ext cx="19572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E344D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</a:t>
            </a:r>
            <a:endParaRPr sz="9600">
              <a:solidFill>
                <a:srgbClr val="FE344D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red">
  <p:cSld name="TITLE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>
          <a:xfrm>
            <a:off x="1104300" y="3034800"/>
            <a:ext cx="69354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 sz="2400"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9pPr>
          </a:lstStyle>
          <a:p>
            <a:endParaRPr/>
          </a:p>
        </p:txBody>
      </p:sp>
      <p:sp>
        <p:nvSpPr>
          <p:cNvPr id="35" name="Google Shape;35;p9"/>
          <p:cNvSpPr txBox="1"/>
          <p:nvPr/>
        </p:nvSpPr>
        <p:spPr>
          <a:xfrm>
            <a:off x="3593400" y="1322831"/>
            <a:ext cx="19572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0198AD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</a:t>
            </a:r>
            <a:endParaRPr sz="9600">
              <a:solidFill>
                <a:srgbClr val="0198AD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blue">
  <p:cSld name="TITLE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1104300" y="3034800"/>
            <a:ext cx="69354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 sz="2400"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9pPr>
          </a:lstStyle>
          <a:p>
            <a:endParaRPr/>
          </a:p>
        </p:txBody>
      </p:sp>
      <p:sp>
        <p:nvSpPr>
          <p:cNvPr id="39" name="Google Shape;39;p10"/>
          <p:cNvSpPr txBox="1"/>
          <p:nvPr/>
        </p:nvSpPr>
        <p:spPr>
          <a:xfrm>
            <a:off x="3593400" y="1711768"/>
            <a:ext cx="19572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5A5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</a:t>
            </a:r>
            <a:endParaRPr sz="9600">
              <a:solidFill>
                <a:srgbClr val="F5A5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911700" y="1600200"/>
            <a:ext cx="7320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▸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11700" y="1600200"/>
            <a:ext cx="7320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859CB1"/>
              </a:buClr>
              <a:buSzPts val="3000"/>
              <a:buFont typeface="Source Sans Pro"/>
              <a:buChar char="▸"/>
              <a:defRPr sz="30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ts val="2400"/>
              <a:buFont typeface="Source Sans Pro"/>
              <a:buChar char="○"/>
              <a:defRPr sz="24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ts val="2400"/>
              <a:buFont typeface="Source Sans Pro"/>
              <a:buChar char="■"/>
              <a:defRPr sz="24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ts val="1800"/>
              <a:buFont typeface="Source Sans Pro"/>
              <a:buChar char="●"/>
              <a:defRPr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ts val="1800"/>
              <a:buFont typeface="Source Sans Pro"/>
              <a:buChar char="○"/>
              <a:defRPr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ts val="1800"/>
              <a:buFont typeface="Source Sans Pro"/>
              <a:buChar char="■"/>
              <a:defRPr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ts val="1800"/>
              <a:buFont typeface="Source Sans Pro"/>
              <a:buChar char="●"/>
              <a:defRPr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ts val="1800"/>
              <a:buFont typeface="Source Sans Pro"/>
              <a:buChar char="○"/>
              <a:defRPr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ts val="1800"/>
              <a:buFont typeface="Source Sans Pro"/>
              <a:buChar char="■"/>
              <a:defRPr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200">
                <a:solidFill>
                  <a:srgbClr val="859CB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buNone/>
              <a:defRPr sz="1200">
                <a:solidFill>
                  <a:srgbClr val="859CB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buNone/>
              <a:defRPr sz="1200">
                <a:solidFill>
                  <a:srgbClr val="859CB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buNone/>
              <a:defRPr sz="1200">
                <a:solidFill>
                  <a:srgbClr val="859CB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buNone/>
              <a:defRPr sz="1200">
                <a:solidFill>
                  <a:srgbClr val="859CB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buNone/>
              <a:defRPr sz="1200">
                <a:solidFill>
                  <a:srgbClr val="859CB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buNone/>
              <a:defRPr sz="1200">
                <a:solidFill>
                  <a:srgbClr val="859CB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buNone/>
              <a:defRPr sz="1200">
                <a:solidFill>
                  <a:srgbClr val="859CB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buNone/>
              <a:defRPr sz="1200">
                <a:solidFill>
                  <a:srgbClr val="859CB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3"/>
          <p:cNvSpPr txBox="1">
            <a:spLocks noGrp="1"/>
          </p:cNvSpPr>
          <p:nvPr>
            <p:ph type="ctrTitle"/>
          </p:nvPr>
        </p:nvSpPr>
        <p:spPr>
          <a:xfrm>
            <a:off x="761999" y="1785257"/>
            <a:ext cx="7620000" cy="7837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4000" b="1" dirty="0" smtClean="0">
                <a:solidFill>
                  <a:schemeClr val="tx1"/>
                </a:solidFill>
              </a:rPr>
              <a:t>MAESTRÍA EN EDUCACIÓN</a:t>
            </a:r>
            <a:endParaRPr sz="4000" b="1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571" y="366712"/>
            <a:ext cx="3410857" cy="125888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61999" y="2911365"/>
            <a:ext cx="81207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Plataformas Tecnológicas Educativas</a:t>
            </a: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Segundo</a:t>
            </a: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Presentación final de Proyecto Integrador.</a:t>
            </a: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Marisela Sotelo Diaz</a:t>
            </a: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Ensenada, B.C., a </a:t>
            </a:r>
            <a:r>
              <a:rPr lang="en-US" sz="2800" b="1" dirty="0" smtClean="0">
                <a:solidFill>
                  <a:schemeClr val="tx1"/>
                </a:solidFill>
              </a:rPr>
              <a:t>29 </a:t>
            </a:r>
            <a:r>
              <a:rPr lang="en-US" sz="2800" b="1" dirty="0">
                <a:solidFill>
                  <a:schemeClr val="tx1"/>
                </a:solidFill>
              </a:rPr>
              <a:t>de </a:t>
            </a:r>
            <a:r>
              <a:rPr lang="en-US" sz="2800" b="1" dirty="0" err="1">
                <a:solidFill>
                  <a:schemeClr val="tx1"/>
                </a:solidFill>
              </a:rPr>
              <a:t>junio</a:t>
            </a:r>
            <a:r>
              <a:rPr lang="en-US" sz="2800" b="1" dirty="0">
                <a:solidFill>
                  <a:schemeClr val="tx1"/>
                </a:solidFill>
              </a:rPr>
              <a:t> de 2019.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3"/>
          <p:cNvSpPr txBox="1">
            <a:spLocks noGrp="1"/>
          </p:cNvSpPr>
          <p:nvPr>
            <p:ph type="body" idx="1"/>
          </p:nvPr>
        </p:nvSpPr>
        <p:spPr>
          <a:xfrm>
            <a:off x="1121313" y="385010"/>
            <a:ext cx="6352674" cy="4223085"/>
          </a:xfrm>
          <a:prstGeom prst="rect">
            <a:avLst/>
          </a:prstGeom>
          <a:solidFill>
            <a:schemeClr val="bg1">
              <a:alpha val="6308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5400" dirty="0" err="1" smtClean="0">
                <a:solidFill>
                  <a:srgbClr val="00206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Edmodo</a:t>
            </a:r>
            <a:endParaRPr lang="es-US" sz="5400" dirty="0" smtClean="0">
              <a:solidFill>
                <a:srgbClr val="00206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4400" dirty="0" smtClean="0">
                <a:solidFill>
                  <a:srgbClr val="002060"/>
                </a:solidFill>
                <a:latin typeface="Permanent Marker"/>
                <a:sym typeface="Permanent Marker"/>
              </a:rPr>
              <a:t>¿Cuál es el sustento pedagógico de los contenidos de la PTE?</a:t>
            </a:r>
            <a:endParaRPr sz="2800" dirty="0">
              <a:solidFill>
                <a:srgbClr val="002060"/>
              </a:solidFill>
            </a:endParaRPr>
          </a:p>
        </p:txBody>
      </p:sp>
      <p:sp>
        <p:nvSpPr>
          <p:cNvPr id="203" name="Google Shape;203;p43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2"/>
          <p:cNvSpPr txBox="1">
            <a:spLocks noGrp="1"/>
          </p:cNvSpPr>
          <p:nvPr>
            <p:ph type="title"/>
          </p:nvPr>
        </p:nvSpPr>
        <p:spPr>
          <a:xfrm>
            <a:off x="531950" y="306722"/>
            <a:ext cx="8229600" cy="7520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chemeClr val="tx1"/>
                </a:solidFill>
              </a:rPr>
              <a:t>Sustento pedagógico</a:t>
            </a:r>
            <a:endParaRPr sz="3200" b="1" dirty="0">
              <a:solidFill>
                <a:schemeClr val="tx1"/>
              </a:solidFill>
            </a:endParaRPr>
          </a:p>
        </p:txBody>
      </p:sp>
      <p:sp>
        <p:nvSpPr>
          <p:cNvPr id="195" name="Google Shape;195;p42"/>
          <p:cNvSpPr txBox="1">
            <a:spLocks noGrp="1"/>
          </p:cNvSpPr>
          <p:nvPr>
            <p:ph type="body" idx="1"/>
          </p:nvPr>
        </p:nvSpPr>
        <p:spPr>
          <a:xfrm>
            <a:off x="216568" y="2286001"/>
            <a:ext cx="8544981" cy="385010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None/>
            </a:pPr>
            <a:r>
              <a:rPr lang="es-ES" sz="2000" dirty="0">
                <a:solidFill>
                  <a:schemeClr val="tx1"/>
                </a:solidFill>
              </a:rPr>
              <a:t>1.	Ramírez, W. &amp; Barajas, J.I. (2017), sustentan que las PTE, son </a:t>
            </a:r>
          </a:p>
          <a:p>
            <a:pPr marL="0" lvl="0" indent="0" algn="just">
              <a:buNone/>
            </a:pPr>
            <a:r>
              <a:rPr lang="es-ES" sz="2000" dirty="0">
                <a:solidFill>
                  <a:schemeClr val="tx1"/>
                </a:solidFill>
              </a:rPr>
              <a:t>herramienta de seguimiento y evaluación, donde se pueden diseñar exámenes, publicar tareas, generar informes de la actividad de cada alumno, retroalimentar al alumno sobre su desempeño.</a:t>
            </a:r>
          </a:p>
          <a:p>
            <a:pPr marL="0" lvl="0" indent="0" algn="just">
              <a:buNone/>
            </a:pPr>
            <a:r>
              <a:rPr lang="es-ES" sz="2000" dirty="0">
                <a:solidFill>
                  <a:schemeClr val="tx1"/>
                </a:solidFill>
              </a:rPr>
              <a:t>2.	Mason (1998) y García (2004), indican que: </a:t>
            </a:r>
          </a:p>
          <a:p>
            <a:pPr marL="0" lvl="0" indent="0" algn="just">
              <a:buNone/>
            </a:pPr>
            <a:r>
              <a:rPr lang="es-ES" sz="2000" dirty="0">
                <a:solidFill>
                  <a:schemeClr val="tx1"/>
                </a:solidFill>
              </a:rPr>
              <a:t>Un Modelo Integrador, Incluye diferentes perspectivas actuales y vigentes, como la constructivista e investigadora. </a:t>
            </a:r>
          </a:p>
          <a:p>
            <a:pPr marL="0" lvl="0" indent="0" algn="just">
              <a:buNone/>
            </a:pPr>
            <a:r>
              <a:rPr lang="es-ES" sz="2000" dirty="0">
                <a:solidFill>
                  <a:schemeClr val="tx1"/>
                </a:solidFill>
              </a:rPr>
              <a:t>Este enfoque acentúa la importancia de la adquisición de competencias específicas de naturaleza cognitiva, meta cognitiva y social.</a:t>
            </a:r>
          </a:p>
        </p:txBody>
      </p:sp>
      <p:sp>
        <p:nvSpPr>
          <p:cNvPr id="197" name="Google Shape;197;p42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58" y="1227221"/>
            <a:ext cx="1665167" cy="105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7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85010"/>
            <a:ext cx="8229600" cy="727827"/>
          </a:xfrm>
        </p:spPr>
        <p:txBody>
          <a:bodyPr/>
          <a:lstStyle/>
          <a:p>
            <a:r>
              <a:rPr lang="es-US" b="1" dirty="0" smtClean="0">
                <a:solidFill>
                  <a:schemeClr val="tx1"/>
                </a:solidFill>
              </a:rPr>
              <a:t>REFERENCIAS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985211"/>
            <a:ext cx="8229600" cy="3320716"/>
          </a:xfrm>
        </p:spPr>
        <p:txBody>
          <a:bodyPr/>
          <a:lstStyle/>
          <a:p>
            <a:r>
              <a:rPr lang="es-ES" sz="1800" dirty="0">
                <a:solidFill>
                  <a:schemeClr val="tx1"/>
                </a:solidFill>
              </a:rPr>
              <a:t>Ramírez, W. &amp; Barajas, J.I. (2017). Uso de las plataformas educativas y su impacto en la práctica pedagógica en instituciones de educación superior de San Luis Potosí. EDUTEC, Revista Electrónica de Tecnología Educativa, 60. Recuperado de http://www.edutec.es/revista/index.php/edutec-e/article/view/798/pdf</a:t>
            </a:r>
          </a:p>
          <a:p>
            <a:r>
              <a:rPr lang="es-ES" sz="1800" dirty="0">
                <a:solidFill>
                  <a:schemeClr val="tx1"/>
                </a:solidFill>
              </a:rPr>
              <a:t> </a:t>
            </a:r>
            <a:r>
              <a:rPr lang="es-ES" sz="1800" dirty="0" err="1">
                <a:solidFill>
                  <a:schemeClr val="tx1"/>
                </a:solidFill>
              </a:rPr>
              <a:t>Castillero,M.O</a:t>
            </a:r>
            <a:r>
              <a:rPr lang="es-ES" sz="1800" dirty="0">
                <a:solidFill>
                  <a:schemeClr val="tx1"/>
                </a:solidFill>
              </a:rPr>
              <a:t> (</a:t>
            </a:r>
            <a:r>
              <a:rPr lang="es-ES" sz="1800" dirty="0" err="1">
                <a:solidFill>
                  <a:schemeClr val="tx1"/>
                </a:solidFill>
              </a:rPr>
              <a:t>s.f</a:t>
            </a:r>
            <a:r>
              <a:rPr lang="es-ES" sz="1800" dirty="0">
                <a:solidFill>
                  <a:schemeClr val="tx1"/>
                </a:solidFill>
              </a:rPr>
              <a:t>) La taxonomía de Bloom: una herramienta para educar. Barcelona. Psicología y Mente. Recuperado de https://psicologiaymente.com/desarrollo/taxonomia-de-bloom </a:t>
            </a:r>
          </a:p>
          <a:p>
            <a:r>
              <a:rPr lang="es-ES" sz="1800" dirty="0">
                <a:solidFill>
                  <a:schemeClr val="tx1"/>
                </a:solidFill>
              </a:rPr>
              <a:t> </a:t>
            </a:r>
            <a:r>
              <a:rPr lang="es-ES" sz="1800" dirty="0" err="1">
                <a:solidFill>
                  <a:schemeClr val="tx1"/>
                </a:solidFill>
              </a:rPr>
              <a:t>Luna,A,M</a:t>
            </a:r>
            <a:r>
              <a:rPr lang="es-ES" sz="1800" dirty="0">
                <a:solidFill>
                  <a:schemeClr val="tx1"/>
                </a:solidFill>
              </a:rPr>
              <a:t>.(2007).Habilidades Docentes. México. UAM. Recuperado de http://hadoc.azc.uam.mx/enfoques/constructivismo.htm</a:t>
            </a:r>
          </a:p>
          <a:p>
            <a:endParaRPr lang="es-ES" dirty="0"/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7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357437"/>
            <a:ext cx="3810000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4"/>
          <p:cNvSpPr txBox="1">
            <a:spLocks noGrp="1"/>
          </p:cNvSpPr>
          <p:nvPr>
            <p:ph type="title"/>
          </p:nvPr>
        </p:nvSpPr>
        <p:spPr>
          <a:xfrm>
            <a:off x="1901370" y="304800"/>
            <a:ext cx="5268687" cy="6386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 smtClean="0">
                <a:solidFill>
                  <a:schemeClr val="tx1"/>
                </a:solidFill>
              </a:rPr>
              <a:t>1. Técnico</a:t>
            </a:r>
            <a:endParaRPr sz="4400" b="1" dirty="0">
              <a:solidFill>
                <a:schemeClr val="tx1"/>
              </a:solidFill>
            </a:endParaRPr>
          </a:p>
        </p:txBody>
      </p:sp>
      <p:sp>
        <p:nvSpPr>
          <p:cNvPr id="133" name="Google Shape;133;p34"/>
          <p:cNvSpPr txBox="1"/>
          <p:nvPr/>
        </p:nvSpPr>
        <p:spPr>
          <a:xfrm>
            <a:off x="457075" y="2612572"/>
            <a:ext cx="3776700" cy="338182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US" sz="2400" b="1" dirty="0" smtClean="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            </a:t>
            </a:r>
            <a:r>
              <a:rPr lang="es-US" sz="2400" b="1" dirty="0" err="1" smtClean="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Wix</a:t>
            </a:r>
            <a:endParaRPr sz="2400" dirty="0">
              <a:solidFill>
                <a:srgbClr val="2C343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algn="just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2400" dirty="0" smtClean="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 una </a:t>
            </a:r>
            <a:r>
              <a:rPr lang="es-ES" sz="2400" dirty="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plataforma sencilla de utilizar, sus herramientas son muy parecidas a Word o </a:t>
            </a:r>
            <a:r>
              <a:rPr lang="es-ES" sz="2400" dirty="0" err="1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ppt</a:t>
            </a:r>
            <a:r>
              <a:rPr lang="es-ES" sz="2400" dirty="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., con diversas aplicaciones útiles y fáciles de </a:t>
            </a:r>
            <a:r>
              <a:rPr lang="es-ES" sz="2400" dirty="0" smtClean="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explorar.</a:t>
            </a:r>
            <a:endParaRPr sz="2400" dirty="0">
              <a:solidFill>
                <a:srgbClr val="2C343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4" name="Google Shape;134;p34"/>
          <p:cNvSpPr txBox="1"/>
          <p:nvPr/>
        </p:nvSpPr>
        <p:spPr>
          <a:xfrm>
            <a:off x="4745100" y="2186554"/>
            <a:ext cx="3941700" cy="38078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US" sz="2400" b="1" dirty="0" smtClean="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         </a:t>
            </a:r>
            <a:r>
              <a:rPr lang="es-US" sz="2400" b="1" dirty="0" err="1" smtClean="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Edmodo</a:t>
            </a:r>
            <a:endParaRPr lang="es-US" sz="2400" b="1" dirty="0" smtClean="0">
              <a:solidFill>
                <a:srgbClr val="2C343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US" sz="2400" dirty="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</a:t>
            </a:r>
            <a:r>
              <a:rPr lang="es-US" sz="2400" dirty="0" smtClean="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plataforma me pareció fácil para dar de alta y entrar, con herramientas útiles para trabajar con alumnos e interactuar con compañeros docentes. </a:t>
            </a:r>
            <a:endParaRPr sz="2400" dirty="0">
              <a:solidFill>
                <a:srgbClr val="2C343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5" name="Google Shape;135;p34"/>
          <p:cNvSpPr txBox="1"/>
          <p:nvPr/>
        </p:nvSpPr>
        <p:spPr>
          <a:xfrm>
            <a:off x="457200" y="1151742"/>
            <a:ext cx="82296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US" sz="2800" b="1" dirty="0" smtClean="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Experiencia en el proceso de </a:t>
            </a:r>
            <a:r>
              <a:rPr lang="es-US" sz="2800" b="1" dirty="0" err="1" smtClean="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e.wix</a:t>
            </a:r>
            <a:r>
              <a:rPr lang="es-US" sz="2800" b="1" dirty="0" smtClean="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y </a:t>
            </a:r>
            <a:r>
              <a:rPr lang="es-US" sz="2800" b="1" dirty="0" err="1" smtClean="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Edmodo</a:t>
            </a:r>
            <a:endParaRPr sz="2800" dirty="0">
              <a:solidFill>
                <a:srgbClr val="2C343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6" name="Google Shape;136;p34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9656"/>
            <a:ext cx="8229600" cy="953181"/>
          </a:xfrm>
        </p:spPr>
        <p:txBody>
          <a:bodyPr/>
          <a:lstStyle/>
          <a:p>
            <a:r>
              <a:rPr lang="es-US" sz="3600" b="1" dirty="0" smtClean="0">
                <a:solidFill>
                  <a:schemeClr val="tx1"/>
                </a:solidFill>
              </a:rPr>
              <a:t>Aspectos desagradables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 err="1" smtClean="0"/>
              <a:t>Wix</a:t>
            </a:r>
            <a:endParaRPr lang="es-US" dirty="0" smtClean="0"/>
          </a:p>
          <a:p>
            <a:pPr marL="76200" indent="0">
              <a:buNone/>
            </a:pPr>
            <a:r>
              <a:rPr lang="es-US" dirty="0" smtClean="0"/>
              <a:t>La falta de tiempo para conocer más dicha plataforma.</a:t>
            </a:r>
            <a:endParaRPr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US" dirty="0" err="1" smtClean="0"/>
              <a:t>Edmodo</a:t>
            </a:r>
            <a:endParaRPr lang="es-US" dirty="0" smtClean="0"/>
          </a:p>
          <a:p>
            <a:pPr marL="76200" indent="0" algn="just">
              <a:buNone/>
            </a:pPr>
            <a:r>
              <a:rPr lang="es-ES" dirty="0"/>
              <a:t>Es una plataforma con rápidas actualizaciones, en general me pareció complicada para darte de alta,  utilizar las herramientas no es tan difícil, pero no se presta para trabajar con rapidez</a:t>
            </a:r>
            <a:r>
              <a:rPr lang="es-ES" dirty="0" smtClean="0"/>
              <a:t>.</a:t>
            </a:r>
          </a:p>
          <a:p>
            <a:pPr marL="76200" indent="0" algn="just">
              <a:buNone/>
            </a:pPr>
            <a:r>
              <a:rPr lang="es-ES" dirty="0" smtClean="0"/>
              <a:t>Falto tiempo.</a:t>
            </a:r>
            <a:endParaRPr lang="es-ES" dirty="0"/>
          </a:p>
          <a:p>
            <a:pPr marL="76200" indent="0">
              <a:buNone/>
            </a:pP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4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743" y="153616"/>
            <a:ext cx="2997200" cy="74998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US" sz="4000" b="1" dirty="0" smtClean="0">
                <a:solidFill>
                  <a:schemeClr val="tx1"/>
                </a:solidFill>
              </a:rPr>
              <a:t>2. Diseño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56" name="Google Shape;156;p37"/>
          <p:cNvSpPr txBox="1">
            <a:spLocks noGrp="1"/>
          </p:cNvSpPr>
          <p:nvPr>
            <p:ph type="body" idx="1"/>
          </p:nvPr>
        </p:nvSpPr>
        <p:spPr>
          <a:xfrm>
            <a:off x="911700" y="1102736"/>
            <a:ext cx="7320600" cy="12010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buNone/>
            </a:pPr>
            <a:r>
              <a:rPr lang="es-ES" dirty="0"/>
              <a:t>En el diseño de plataforma de </a:t>
            </a:r>
            <a:r>
              <a:rPr lang="es-ES" dirty="0" err="1"/>
              <a:t>wix</a:t>
            </a:r>
            <a:r>
              <a:rPr lang="es-ES" dirty="0"/>
              <a:t>, se torna fácil y ágil de realizar. </a:t>
            </a:r>
            <a:endParaRPr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247" t="4117" r="1029" b="12351"/>
          <a:stretch/>
        </p:blipFill>
        <p:spPr>
          <a:xfrm rot="19156619">
            <a:off x="595364" y="3008515"/>
            <a:ext cx="2731386" cy="153851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l="334" t="4712" r="23" b="5209"/>
          <a:stretch/>
        </p:blipFill>
        <p:spPr>
          <a:xfrm>
            <a:off x="424170" y="5270500"/>
            <a:ext cx="2496457" cy="126888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/>
          <a:srcRect t="4316" r="805" b="5406"/>
          <a:stretch/>
        </p:blipFill>
        <p:spPr>
          <a:xfrm>
            <a:off x="3640809" y="2546891"/>
            <a:ext cx="2411081" cy="167676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7"/>
          <a:srcRect t="5108" r="-309" b="6003"/>
          <a:stretch/>
        </p:blipFill>
        <p:spPr>
          <a:xfrm rot="1758317">
            <a:off x="6350046" y="2717616"/>
            <a:ext cx="2680222" cy="133531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8"/>
          <a:srcRect t="4911" r="805" b="5605"/>
          <a:stretch/>
        </p:blipFill>
        <p:spPr>
          <a:xfrm rot="2015843">
            <a:off x="6545468" y="4971379"/>
            <a:ext cx="2289378" cy="116114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9"/>
          <a:srcRect t="5506" r="805" b="4613"/>
          <a:stretch/>
        </p:blipFill>
        <p:spPr>
          <a:xfrm>
            <a:off x="3613659" y="4731657"/>
            <a:ext cx="2222289" cy="1499205"/>
          </a:xfrm>
          <a:prstGeom prst="rect">
            <a:avLst/>
          </a:prstGeom>
        </p:spPr>
      </p:pic>
      <p:sp>
        <p:nvSpPr>
          <p:cNvPr id="157" name="Google Shape;157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9"/>
          <p:cNvSpPr txBox="1">
            <a:spLocks noGrp="1"/>
          </p:cNvSpPr>
          <p:nvPr>
            <p:ph type="ctrTitle" idx="4294967295"/>
          </p:nvPr>
        </p:nvSpPr>
        <p:spPr>
          <a:xfrm>
            <a:off x="685798" y="372949"/>
            <a:ext cx="2797631" cy="5704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chemeClr val="tx1"/>
                </a:solidFill>
              </a:rPr>
              <a:t>2. </a:t>
            </a:r>
            <a:r>
              <a:rPr lang="en" sz="3600" b="1" dirty="0" smtClean="0">
                <a:solidFill>
                  <a:schemeClr val="tx1"/>
                </a:solidFill>
              </a:rPr>
              <a:t>Diseño</a:t>
            </a:r>
            <a:endParaRPr sz="6600" b="1" dirty="0">
              <a:solidFill>
                <a:schemeClr val="tx1"/>
              </a:solidFill>
            </a:endParaRPr>
          </a:p>
        </p:txBody>
      </p:sp>
      <p:sp>
        <p:nvSpPr>
          <p:cNvPr id="171" name="Google Shape;171;p39"/>
          <p:cNvSpPr/>
          <p:nvPr/>
        </p:nvSpPr>
        <p:spPr>
          <a:xfrm>
            <a:off x="8014800" y="184263"/>
            <a:ext cx="1007582" cy="1209185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t="4712" r="805" b="23859"/>
          <a:stretch/>
        </p:blipFill>
        <p:spPr>
          <a:xfrm>
            <a:off x="469232" y="1538513"/>
            <a:ext cx="8109284" cy="4609623"/>
          </a:xfrm>
          <a:prstGeom prst="rect">
            <a:avLst/>
          </a:prstGeom>
        </p:spPr>
      </p:pic>
      <p:sp>
        <p:nvSpPr>
          <p:cNvPr id="172" name="Google Shape;172;p39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8"/>
          <p:cNvSpPr txBox="1">
            <a:spLocks noGrp="1"/>
          </p:cNvSpPr>
          <p:nvPr>
            <p:ph type="title"/>
          </p:nvPr>
        </p:nvSpPr>
        <p:spPr>
          <a:xfrm>
            <a:off x="6357257" y="449942"/>
            <a:ext cx="2329543" cy="6628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chemeClr val="tx1"/>
                </a:solidFill>
              </a:rPr>
              <a:t>2. Diseño</a:t>
            </a:r>
            <a:endParaRPr sz="3200" b="1" dirty="0">
              <a:solidFill>
                <a:schemeClr val="tx1"/>
              </a:solidFill>
            </a:endParaRPr>
          </a:p>
        </p:txBody>
      </p:sp>
      <p:sp>
        <p:nvSpPr>
          <p:cNvPr id="163" name="Google Shape;163;p38"/>
          <p:cNvSpPr txBox="1">
            <a:spLocks noGrp="1"/>
          </p:cNvSpPr>
          <p:nvPr>
            <p:ph type="body" idx="1"/>
          </p:nvPr>
        </p:nvSpPr>
        <p:spPr>
          <a:xfrm>
            <a:off x="420915" y="1112837"/>
            <a:ext cx="8061264" cy="7220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▸"/>
            </a:pPr>
            <a:r>
              <a:rPr lang="es-US" sz="2400" dirty="0" smtClean="0">
                <a:solidFill>
                  <a:schemeClr val="tx1"/>
                </a:solidFill>
              </a:rPr>
              <a:t>Justificación de las aplicaciones o medios integrados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164" name="Google Shape;164;p38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6239" t="32318" r="30702" b="31994"/>
          <a:stretch/>
        </p:blipFill>
        <p:spPr>
          <a:xfrm>
            <a:off x="420915" y="2684008"/>
            <a:ext cx="3489348" cy="2235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26574" t="29514" r="31482" b="27629"/>
          <a:stretch/>
        </p:blipFill>
        <p:spPr>
          <a:xfrm>
            <a:off x="4297650" y="1871208"/>
            <a:ext cx="4033550" cy="1930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26909" t="32093" r="32263" b="27431"/>
          <a:stretch/>
        </p:blipFill>
        <p:spPr>
          <a:xfrm>
            <a:off x="4018548" y="4066674"/>
            <a:ext cx="4312652" cy="25040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ángulo 5"/>
          <p:cNvSpPr/>
          <p:nvPr/>
        </p:nvSpPr>
        <p:spPr>
          <a:xfrm>
            <a:off x="420915" y="1844674"/>
            <a:ext cx="2757714" cy="4630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S" sz="2400" dirty="0" smtClean="0"/>
              <a:t>AA 1 Sastrería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0"/>
          <p:cNvSpPr txBox="1">
            <a:spLocks noGrp="1"/>
          </p:cNvSpPr>
          <p:nvPr>
            <p:ph type="title"/>
          </p:nvPr>
        </p:nvSpPr>
        <p:spPr>
          <a:xfrm>
            <a:off x="243008" y="402975"/>
            <a:ext cx="3282245" cy="451268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tx1"/>
                </a:solidFill>
              </a:rPr>
              <a:t>AA2 Patronaje Básico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6605" t="32730" r="31599" b="24178"/>
          <a:stretch/>
        </p:blipFill>
        <p:spPr>
          <a:xfrm>
            <a:off x="416277" y="1366382"/>
            <a:ext cx="3881373" cy="22912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26790" t="32730" r="31875" b="29606"/>
          <a:stretch/>
        </p:blipFill>
        <p:spPr>
          <a:xfrm>
            <a:off x="4932948" y="1366382"/>
            <a:ext cx="3513221" cy="22912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l="27345" t="32401" r="32153" b="24013"/>
          <a:stretch/>
        </p:blipFill>
        <p:spPr>
          <a:xfrm>
            <a:off x="2396660" y="3788984"/>
            <a:ext cx="3801979" cy="1913984"/>
          </a:xfrm>
          <a:prstGeom prst="rect">
            <a:avLst/>
          </a:prstGeom>
        </p:spPr>
      </p:pic>
      <p:sp>
        <p:nvSpPr>
          <p:cNvPr id="180" name="Google Shape;180;p40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1"/>
          <p:cNvSpPr txBox="1">
            <a:spLocks noGrp="1"/>
          </p:cNvSpPr>
          <p:nvPr>
            <p:ph type="title"/>
          </p:nvPr>
        </p:nvSpPr>
        <p:spPr>
          <a:xfrm>
            <a:off x="264694" y="204536"/>
            <a:ext cx="3356811" cy="61954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solidFill>
                  <a:schemeClr val="tx1"/>
                </a:solidFill>
              </a:rPr>
              <a:t>AA 3 Andragogía</a:t>
            </a:r>
            <a:endParaRPr sz="2800" b="1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6975" t="33224" r="30951" b="24671"/>
          <a:stretch/>
        </p:blipFill>
        <p:spPr>
          <a:xfrm>
            <a:off x="156411" y="1348423"/>
            <a:ext cx="3753852" cy="22851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27437" t="32237" r="31783" b="29111"/>
          <a:stretch/>
        </p:blipFill>
        <p:spPr>
          <a:xfrm>
            <a:off x="4846350" y="1564104"/>
            <a:ext cx="3599818" cy="23341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27437" t="32730" r="32800" b="32402"/>
          <a:stretch/>
        </p:blipFill>
        <p:spPr>
          <a:xfrm>
            <a:off x="1600201" y="4157881"/>
            <a:ext cx="4295274" cy="22910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89" name="Google Shape;189;p41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2"/>
          <p:cNvSpPr txBox="1">
            <a:spLocks noGrp="1"/>
          </p:cNvSpPr>
          <p:nvPr>
            <p:ph type="title"/>
          </p:nvPr>
        </p:nvSpPr>
        <p:spPr>
          <a:xfrm>
            <a:off x="531950" y="306722"/>
            <a:ext cx="8229600" cy="7520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tx1"/>
                </a:solidFill>
              </a:rPr>
              <a:t>2. Diseño ¿Que aspectos pudieron mejorarse?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95" name="Google Shape;195;p42"/>
          <p:cNvSpPr txBox="1">
            <a:spLocks noGrp="1"/>
          </p:cNvSpPr>
          <p:nvPr>
            <p:ph type="body" idx="1"/>
          </p:nvPr>
        </p:nvSpPr>
        <p:spPr>
          <a:xfrm>
            <a:off x="674450" y="1657857"/>
            <a:ext cx="3972300" cy="375635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None/>
            </a:pPr>
            <a:r>
              <a:rPr lang="es-ES" sz="2400" dirty="0"/>
              <a:t>Los aspectos que pudieron mejorar es en la plataforma de </a:t>
            </a:r>
            <a:r>
              <a:rPr lang="es-ES" sz="2400" dirty="0" err="1"/>
              <a:t>Edmodo</a:t>
            </a:r>
            <a:r>
              <a:rPr lang="es-ES" sz="2400" dirty="0"/>
              <a:t>, para integrar materiales de apoyo didáctico de manera virtual, como juegos, encuestas, enlaces, video chat con alumnos, mayor interacción y claridad en la plataforma.</a:t>
            </a:r>
            <a:endParaRPr sz="2400" dirty="0"/>
          </a:p>
        </p:txBody>
      </p:sp>
      <p:pic>
        <p:nvPicPr>
          <p:cNvPr id="196" name="Google Shape;196;p42" descr="offic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3500" y="2064700"/>
            <a:ext cx="3185700" cy="3185700"/>
          </a:xfrm>
          <a:prstGeom prst="roundRect">
            <a:avLst>
              <a:gd name="adj" fmla="val 8091"/>
            </a:avLst>
          </a:prstGeom>
          <a:noFill/>
          <a:ln>
            <a:noFill/>
          </a:ln>
        </p:spPr>
      </p:pic>
      <p:sp>
        <p:nvSpPr>
          <p:cNvPr id="197" name="Google Shape;197;p42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359</Words>
  <Application>Microsoft Office PowerPoint</Application>
  <PresentationFormat>Presentación en pantalla (4:3)</PresentationFormat>
  <Paragraphs>56</Paragraphs>
  <Slides>13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Permanent Marker</vt:lpstr>
      <vt:lpstr>Source Sans Pro</vt:lpstr>
      <vt:lpstr>Timon template</vt:lpstr>
      <vt:lpstr>MAESTRÍA EN EDUCACIÓN</vt:lpstr>
      <vt:lpstr>1. Técnico</vt:lpstr>
      <vt:lpstr>Aspectos desagradables</vt:lpstr>
      <vt:lpstr>2. Diseño</vt:lpstr>
      <vt:lpstr>2. Diseño</vt:lpstr>
      <vt:lpstr>2. Diseño</vt:lpstr>
      <vt:lpstr>AA2 Patronaje Básico</vt:lpstr>
      <vt:lpstr>AA 3 Andragogía</vt:lpstr>
      <vt:lpstr>2. Diseño ¿Que aspectos pudieron mejorarse?</vt:lpstr>
      <vt:lpstr>Presentación de PowerPoint</vt:lpstr>
      <vt:lpstr>Sustento pedagógico</vt:lpstr>
      <vt:lpstr>REFERENCIAS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MAESTRÍA EN EDUCACIÓN</dc:title>
  <cp:lastModifiedBy>L.C.E. Marisela Sotelo Diaz</cp:lastModifiedBy>
  <cp:revision>12</cp:revision>
  <dcterms:modified xsi:type="dcterms:W3CDTF">2019-06-29T09:47:19Z</dcterms:modified>
</cp:coreProperties>
</file>